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sldIdLst>
    <p:sldId id="256" r:id="rId2"/>
    <p:sldId id="267" r:id="rId3"/>
    <p:sldId id="259" r:id="rId4"/>
    <p:sldId id="264" r:id="rId5"/>
    <p:sldId id="257" r:id="rId6"/>
    <p:sldId id="304" r:id="rId7"/>
    <p:sldId id="262" r:id="rId8"/>
    <p:sldId id="263" r:id="rId9"/>
    <p:sldId id="260" r:id="rId10"/>
    <p:sldId id="281" r:id="rId11"/>
    <p:sldId id="261" r:id="rId12"/>
    <p:sldId id="266" r:id="rId13"/>
    <p:sldId id="268" r:id="rId14"/>
    <p:sldId id="280" r:id="rId15"/>
    <p:sldId id="270" r:id="rId16"/>
    <p:sldId id="271" r:id="rId17"/>
    <p:sldId id="272" r:id="rId18"/>
    <p:sldId id="274" r:id="rId19"/>
    <p:sldId id="283" r:id="rId20"/>
    <p:sldId id="284" r:id="rId21"/>
    <p:sldId id="285" r:id="rId22"/>
    <p:sldId id="286" r:id="rId23"/>
    <p:sldId id="287" r:id="rId24"/>
    <p:sldId id="278" r:id="rId25"/>
    <p:sldId id="279" r:id="rId26"/>
    <p:sldId id="301"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744"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B5F2D2D-803A-4029-9AB5-EA35A2B7C47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286050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F2D2D-803A-4029-9AB5-EA35A2B7C47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23495317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F2D2D-803A-4029-9AB5-EA35A2B7C47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892A4B-2B88-4024-856B-FF6314BEEE34}"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8135042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B5F2D2D-803A-4029-9AB5-EA35A2B7C47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42716314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B5F2D2D-803A-4029-9AB5-EA35A2B7C47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892A4B-2B88-4024-856B-FF6314BEEE34}"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8724490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Click to edit Master text styles</a:t>
            </a:r>
          </a:p>
        </p:txBody>
      </p:sp>
      <p:sp>
        <p:nvSpPr>
          <p:cNvPr id="5" name="Date Placeholder 4"/>
          <p:cNvSpPr>
            <a:spLocks noGrp="1"/>
          </p:cNvSpPr>
          <p:nvPr>
            <p:ph type="dt" sz="half" idx="10"/>
          </p:nvPr>
        </p:nvSpPr>
        <p:spPr/>
        <p:txBody>
          <a:bodyPr/>
          <a:lstStyle/>
          <a:p>
            <a:fld id="{0B5F2D2D-803A-4029-9AB5-EA35A2B7C47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2854344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F2D2D-803A-4029-9AB5-EA35A2B7C47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936887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F2D2D-803A-4029-9AB5-EA35A2B7C47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42512201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B5F2D2D-803A-4029-9AB5-EA35A2B7C47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29185979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B5F2D2D-803A-4029-9AB5-EA35A2B7C477}" type="datetimeFigureOut">
              <a:rPr lang="en-US" smtClean="0"/>
              <a:t>7/12/2022</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1028817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B5F2D2D-803A-4029-9AB5-EA35A2B7C47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2180318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B5F2D2D-803A-4029-9AB5-EA35A2B7C477}" type="datetimeFigureOut">
              <a:rPr lang="en-US" smtClean="0"/>
              <a:t>7/12/2022</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3446401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B5F2D2D-803A-4029-9AB5-EA35A2B7C477}" type="datetimeFigureOut">
              <a:rPr lang="en-US" smtClean="0"/>
              <a:t>7/12/2022</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24452622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5F2D2D-803A-4029-9AB5-EA35A2B7C477}" type="datetimeFigureOut">
              <a:rPr lang="en-US" smtClean="0"/>
              <a:t>7/12/2022</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3243612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5F2D2D-803A-4029-9AB5-EA35A2B7C47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12445754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5F2D2D-803A-4029-9AB5-EA35A2B7C477}" type="datetimeFigureOut">
              <a:rPr lang="en-US" smtClean="0"/>
              <a:t>7/12/2022</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6D892A4B-2B88-4024-856B-FF6314BEEE34}" type="slidenum">
              <a:rPr lang="en-US" smtClean="0"/>
              <a:t>‹#›</a:t>
            </a:fld>
            <a:endParaRPr lang="en-US"/>
          </a:p>
        </p:txBody>
      </p:sp>
    </p:spTree>
    <p:extLst>
      <p:ext uri="{BB962C8B-B14F-4D97-AF65-F5344CB8AC3E}">
        <p14:creationId xmlns:p14="http://schemas.microsoft.com/office/powerpoint/2010/main" val="1147032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157"/>
            <a:ext cx="2356674" cy="6853096"/>
            <a:chOff x="6627813" y="195610"/>
            <a:chExt cx="1952625" cy="5678141"/>
          </a:xfrm>
        </p:grpSpPr>
        <p:sp>
          <p:nvSpPr>
            <p:cNvPr id="11" name="Freeform 27"/>
            <p:cNvSpPr/>
            <p:nvPr/>
          </p:nvSpPr>
          <p:spPr bwMode="auto">
            <a:xfrm>
              <a:off x="6627813" y="195610"/>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B5F2D2D-803A-4029-9AB5-EA35A2B7C477}" type="datetimeFigureOut">
              <a:rPr lang="en-US" smtClean="0"/>
              <a:t>7/12/2022</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6D892A4B-2B88-4024-856B-FF6314BEEE34}" type="slidenum">
              <a:rPr lang="en-US" smtClean="0"/>
              <a:t>‹#›</a:t>
            </a:fld>
            <a:endParaRPr lang="en-US"/>
          </a:p>
        </p:txBody>
      </p:sp>
    </p:spTree>
    <p:extLst>
      <p:ext uri="{BB962C8B-B14F-4D97-AF65-F5344CB8AC3E}">
        <p14:creationId xmlns:p14="http://schemas.microsoft.com/office/powerpoint/2010/main" val="29284702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2">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68877" y="108857"/>
            <a:ext cx="8915399" cy="3111867"/>
          </a:xfrm>
        </p:spPr>
        <p:txBody>
          <a:bodyPr/>
          <a:lstStyle/>
          <a:p>
            <a:pPr algn="ctr" rtl="1"/>
            <a:r>
              <a:rPr lang="fa-IR" dirty="0">
                <a:cs typeface="B Titr" panose="00000700000000000000" pitchFamily="2" charset="-78"/>
              </a:rPr>
              <a:t>مراقبت آغوشی مادر و نوزاد</a:t>
            </a:r>
            <a:endParaRPr lang="en-US" dirty="0">
              <a:cs typeface="B Titr" panose="00000700000000000000" pitchFamily="2" charset="-78"/>
            </a:endParaRPr>
          </a:p>
        </p:txBody>
      </p:sp>
      <p:sp>
        <p:nvSpPr>
          <p:cNvPr id="3" name="Subtitle 2"/>
          <p:cNvSpPr>
            <a:spLocks noGrp="1"/>
          </p:cNvSpPr>
          <p:nvPr>
            <p:ph type="subTitle" idx="1"/>
          </p:nvPr>
        </p:nvSpPr>
        <p:spPr>
          <a:xfrm>
            <a:off x="2268878" y="3722914"/>
            <a:ext cx="9182894" cy="1995691"/>
          </a:xfrm>
        </p:spPr>
        <p:txBody>
          <a:bodyPr>
            <a:normAutofit fontScale="70000" lnSpcReduction="20000"/>
          </a:bodyPr>
          <a:lstStyle/>
          <a:p>
            <a:pPr algn="ctr"/>
            <a:r>
              <a:rPr lang="en-US" sz="3300" dirty="0">
                <a:solidFill>
                  <a:schemeClr val="accent2">
                    <a:lumMod val="75000"/>
                  </a:schemeClr>
                </a:solidFill>
                <a:latin typeface="Elephant" panose="02020904090505020303" pitchFamily="18" charset="0"/>
              </a:rPr>
              <a:t>Kangaroo  mother care</a:t>
            </a:r>
          </a:p>
          <a:p>
            <a:pPr algn="ctr"/>
            <a:r>
              <a:rPr lang="en-US" sz="6400" dirty="0">
                <a:solidFill>
                  <a:schemeClr val="accent2">
                    <a:lumMod val="75000"/>
                  </a:schemeClr>
                </a:solidFill>
                <a:latin typeface="Elephant" panose="02020904090505020303" pitchFamily="18" charset="0"/>
              </a:rPr>
              <a:t>KMC</a:t>
            </a:r>
            <a:endParaRPr lang="fa-IR" sz="6400" dirty="0">
              <a:solidFill>
                <a:schemeClr val="accent2">
                  <a:lumMod val="75000"/>
                </a:schemeClr>
              </a:solidFill>
              <a:latin typeface="Elephant" panose="02020904090505020303" pitchFamily="18" charset="0"/>
            </a:endParaRPr>
          </a:p>
          <a:p>
            <a:pPr algn="ctr"/>
            <a:endParaRPr lang="fa-IR" sz="4000" dirty="0"/>
          </a:p>
          <a:p>
            <a:pPr algn="ctr"/>
            <a:r>
              <a:rPr lang="fa-IR" sz="3800" dirty="0">
                <a:solidFill>
                  <a:schemeClr val="accent2">
                    <a:lumMod val="75000"/>
                  </a:schemeClr>
                </a:solidFill>
                <a:latin typeface="+mj-lt"/>
                <a:ea typeface="+mj-ea"/>
                <a:cs typeface="B Titr" panose="00000700000000000000" pitchFamily="2" charset="-78"/>
              </a:rPr>
              <a:t>معاونت بهداشتی دانشگاه علوم پزشکی گیلان </a:t>
            </a:r>
            <a:endParaRPr lang="en-US" sz="3800" dirty="0">
              <a:solidFill>
                <a:schemeClr val="accent2">
                  <a:lumMod val="75000"/>
                </a:schemeClr>
              </a:solidFill>
              <a:latin typeface="+mj-lt"/>
              <a:ea typeface="+mj-ea"/>
              <a:cs typeface="B Titr" panose="00000700000000000000" pitchFamily="2" charset="-78"/>
            </a:endParaRPr>
          </a:p>
        </p:txBody>
      </p:sp>
    </p:spTree>
    <p:extLst>
      <p:ext uri="{BB962C8B-B14F-4D97-AF65-F5344CB8AC3E}">
        <p14:creationId xmlns:p14="http://schemas.microsoft.com/office/powerpoint/2010/main" val="41729215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19337" y="366712"/>
            <a:ext cx="7553325" cy="6124575"/>
          </a:xfrm>
          <a:prstGeom prst="rect">
            <a:avLst/>
          </a:prstGeom>
        </p:spPr>
      </p:pic>
    </p:spTree>
    <p:extLst>
      <p:ext uri="{BB962C8B-B14F-4D97-AF65-F5344CB8AC3E}">
        <p14:creationId xmlns:p14="http://schemas.microsoft.com/office/powerpoint/2010/main" val="287298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r" rtl="1"/>
            <a:r>
              <a:rPr lang="fa-IR" b="1" dirty="0"/>
              <a:t>چه نوزادي را ميتوان مراقبت آغوشي نمود؟</a:t>
            </a:r>
            <a:r>
              <a:rPr lang="fa-IR" dirty="0"/>
              <a:t> </a:t>
            </a:r>
            <a:br>
              <a:rPr lang="fa-IR" dirty="0"/>
            </a:br>
            <a:endParaRPr lang="en-US" dirty="0"/>
          </a:p>
        </p:txBody>
      </p:sp>
      <p:sp>
        <p:nvSpPr>
          <p:cNvPr id="3" name="Content Placeholder 2"/>
          <p:cNvSpPr>
            <a:spLocks noGrp="1"/>
          </p:cNvSpPr>
          <p:nvPr>
            <p:ph idx="1"/>
          </p:nvPr>
        </p:nvSpPr>
        <p:spPr>
          <a:xfrm>
            <a:off x="1137356" y="1524000"/>
            <a:ext cx="10131425" cy="5132779"/>
          </a:xfrm>
        </p:spPr>
        <p:txBody>
          <a:bodyPr>
            <a:noAutofit/>
          </a:bodyPr>
          <a:lstStyle/>
          <a:p>
            <a:pPr algn="r" rtl="1"/>
            <a:r>
              <a:rPr lang="fa-IR" sz="2400" dirty="0"/>
              <a:t>همه نوزادان ميتوانند مراقبت آغوشي شوند، گرچه نوزادان خیلي نارس نیازمند مراقبت ویژه، گاهي لازم است ابتدا زیر یک گرم کننده تابشي و انکوباتور مراقبت شوند. مراقبت آغوشي را ميتوان بعد از تثبیت وضعیت نوزاد انجام داد. </a:t>
            </a:r>
            <a:endParaRPr lang="en-US" sz="2400" dirty="0"/>
          </a:p>
          <a:p>
            <a:pPr algn="r" rtl="1"/>
            <a:r>
              <a:rPr lang="fa-IR" sz="2400" dirty="0"/>
              <a:t>در اکثر موارد وزن بدو تولد به تنهای میتواند مشخص کند که کدام نوزاد برای این روش مراقبتی مناسب است .</a:t>
            </a:r>
          </a:p>
          <a:p>
            <a:pPr algn="r" rtl="1"/>
            <a:r>
              <a:rPr lang="fa-IR" sz="2400" dirty="0"/>
              <a:t>بطور کلی وزن بیشتر از 1200 گرم وزن مناسب برای مراقبت آغوشی است.</a:t>
            </a:r>
          </a:p>
          <a:p>
            <a:pPr algn="r" rtl="1"/>
            <a:r>
              <a:rPr lang="fa-IR" sz="2400" dirty="0"/>
              <a:t>در نوزادان با وزن 1800 و بالاتر اگر وضعیت نوزاد تثبیت است بلافاصله بعد از تولد میتوان مراقبت آغوشی را شروع کرد.</a:t>
            </a:r>
          </a:p>
          <a:p>
            <a:pPr algn="r" rtl="1"/>
            <a:r>
              <a:rPr lang="fa-IR" sz="2400" dirty="0"/>
              <a:t>در نوزادان 1200 تا 1800 چون عموما مشکلات متعددی دارند بعد از تثبیت نوزاد (حدود 1 تا 2 روز طول میکشد) میتوان شروع کرد </a:t>
            </a:r>
          </a:p>
          <a:p>
            <a:pPr algn="r" rtl="1"/>
            <a:r>
              <a:rPr lang="fa-IR" sz="2400" dirty="0"/>
              <a:t>مراقبت آغوشی میتواند در حین تغذیه با لوله هم انجام شود.</a:t>
            </a:r>
            <a:br>
              <a:rPr lang="fa-IR" sz="2400" dirty="0"/>
            </a:br>
            <a:endParaRPr lang="en-US" sz="2400" dirty="0"/>
          </a:p>
        </p:txBody>
      </p:sp>
    </p:spTree>
    <p:extLst>
      <p:ext uri="{BB962C8B-B14F-4D97-AF65-F5344CB8AC3E}">
        <p14:creationId xmlns:p14="http://schemas.microsoft.com/office/powerpoint/2010/main" val="13054758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17915" y="624110"/>
            <a:ext cx="9686698" cy="1280890"/>
          </a:xfrm>
        </p:spPr>
        <p:txBody>
          <a:bodyPr/>
          <a:lstStyle/>
          <a:p>
            <a:pPr algn="ctr" rtl="1"/>
            <a:r>
              <a:rPr lang="fa-IR" dirty="0"/>
              <a:t>چه کسی می تواند مراقبت آغوشی انجام دهد؟</a:t>
            </a:r>
            <a:endParaRPr lang="en-US" dirty="0"/>
          </a:p>
        </p:txBody>
      </p:sp>
      <p:sp>
        <p:nvSpPr>
          <p:cNvPr id="3" name="Content Placeholder 2"/>
          <p:cNvSpPr>
            <a:spLocks noGrp="1"/>
          </p:cNvSpPr>
          <p:nvPr>
            <p:ph idx="1"/>
          </p:nvPr>
        </p:nvSpPr>
        <p:spPr>
          <a:xfrm>
            <a:off x="685801" y="2142067"/>
            <a:ext cx="10131425" cy="4234982"/>
          </a:xfrm>
        </p:spPr>
        <p:txBody>
          <a:bodyPr>
            <a:normAutofit lnSpcReduction="10000"/>
          </a:bodyPr>
          <a:lstStyle/>
          <a:p>
            <a:pPr algn="r" rtl="1"/>
            <a:r>
              <a:rPr lang="fa-IR" sz="2400" dirty="0"/>
              <a:t>هر كسى مىتواند  </a:t>
            </a:r>
            <a:r>
              <a:rPr lang="en-US" sz="2400" dirty="0"/>
              <a:t>KMC</a:t>
            </a:r>
            <a:r>
              <a:rPr lang="fa-IR" sz="2400" dirty="0"/>
              <a:t>را انجام دهد به شرط آنكه روش انجام آن را ياد گرفته وتمايل به انجام آن داشته باشد. تمام افرادى كه جهت انجام  </a:t>
            </a:r>
            <a:r>
              <a:rPr lang="en-US" sz="2400" dirty="0"/>
              <a:t>KMC</a:t>
            </a:r>
            <a:r>
              <a:rPr lang="fa-IR" sz="2400" dirty="0"/>
              <a:t>به مادر كمك مى كنند مى توانند خود </a:t>
            </a:r>
            <a:r>
              <a:rPr lang="en-US" sz="2400" dirty="0"/>
              <a:t>KMC</a:t>
            </a:r>
            <a:r>
              <a:rPr lang="fa-IR" sz="2400" dirty="0"/>
              <a:t> انجام دهند مثل مادر بزرگ – خواهر- عمه – همسرو حتى دوستان.</a:t>
            </a:r>
          </a:p>
          <a:p>
            <a:pPr algn="r" rtl="1"/>
            <a:endParaRPr lang="fa-IR" sz="2400" dirty="0"/>
          </a:p>
          <a:p>
            <a:pPr algn="r" rtl="1"/>
            <a:r>
              <a:rPr lang="fa-IR" sz="2400" dirty="0"/>
              <a:t>پدر آگاه و مسئول در کنار همراهی با همسر خود میتواند علاوه بر حمایت عاطفی ،  با مشارکت خود در برقراری ارتباط با نوزاد ،به خانواده خود کمک نماید.</a:t>
            </a:r>
          </a:p>
          <a:p>
            <a:pPr algn="r" rtl="1"/>
            <a:r>
              <a:rPr lang="fa-IR" sz="2400" dirty="0"/>
              <a:t>همه نوزادان با تماس پوست با پوست با والدین آرام شده و در تماس با مادر امکان تغذیه با شیر مادر هم برایشان فراهم میشود اما بدن پدر نیز همانند مادر میتواند برای نوزاد لذت بخش باشد.</a:t>
            </a:r>
            <a:endParaRPr lang="en-US" sz="2400" dirty="0"/>
          </a:p>
        </p:txBody>
      </p:sp>
    </p:spTree>
    <p:extLst>
      <p:ext uri="{BB962C8B-B14F-4D97-AF65-F5344CB8AC3E}">
        <p14:creationId xmlns:p14="http://schemas.microsoft.com/office/powerpoint/2010/main" val="30448788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6342" y="164556"/>
            <a:ext cx="4628469" cy="6413695"/>
          </a:xfrm>
          <a:prstGeom prst="rect">
            <a:avLst/>
          </a:prstGeom>
        </p:spPr>
      </p:pic>
    </p:spTree>
    <p:extLst>
      <p:ext uri="{BB962C8B-B14F-4D97-AF65-F5344CB8AC3E}">
        <p14:creationId xmlns:p14="http://schemas.microsoft.com/office/powerpoint/2010/main" val="16268999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110631" y="446519"/>
            <a:ext cx="7970738" cy="5964962"/>
          </a:xfrm>
          <a:prstGeom prst="rect">
            <a:avLst/>
          </a:prstGeom>
        </p:spPr>
      </p:pic>
    </p:spTree>
    <p:extLst>
      <p:ext uri="{BB962C8B-B14F-4D97-AF65-F5344CB8AC3E}">
        <p14:creationId xmlns:p14="http://schemas.microsoft.com/office/powerpoint/2010/main" val="28406077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46515" y="624110"/>
            <a:ext cx="9458098" cy="1280890"/>
          </a:xfrm>
        </p:spPr>
        <p:txBody>
          <a:bodyPr/>
          <a:lstStyle/>
          <a:p>
            <a:pPr algn="ctr"/>
            <a:r>
              <a:rPr lang="fa-IR" dirty="0"/>
              <a:t>آمادگی لازم برای شروع مراقبت آغوشی</a:t>
            </a:r>
            <a:endParaRPr lang="en-US" dirty="0"/>
          </a:p>
        </p:txBody>
      </p:sp>
      <p:sp>
        <p:nvSpPr>
          <p:cNvPr id="3" name="Content Placeholder 2"/>
          <p:cNvSpPr>
            <a:spLocks noGrp="1"/>
          </p:cNvSpPr>
          <p:nvPr>
            <p:ph idx="1"/>
          </p:nvPr>
        </p:nvSpPr>
        <p:spPr>
          <a:xfrm>
            <a:off x="685801" y="1876301"/>
            <a:ext cx="10131425" cy="4631377"/>
          </a:xfrm>
        </p:spPr>
        <p:txBody>
          <a:bodyPr>
            <a:normAutofit fontScale="92500"/>
          </a:bodyPr>
          <a:lstStyle/>
          <a:p>
            <a:pPr algn="r" rtl="1"/>
            <a:r>
              <a:rPr lang="fa-IR" sz="2400" dirty="0"/>
              <a:t>برای انجام مراقبت آغوشی لازم است </a:t>
            </a:r>
            <a:r>
              <a:rPr lang="fa-IR" sz="2400" b="1" dirty="0">
                <a:solidFill>
                  <a:srgbClr val="FF0000"/>
                </a:solidFill>
              </a:rPr>
              <a:t>محیط مناسبی </a:t>
            </a:r>
            <a:r>
              <a:rPr lang="fa-IR" sz="2400" dirty="0"/>
              <a:t>آماده باشد.</a:t>
            </a:r>
          </a:p>
          <a:p>
            <a:pPr algn="r" rtl="1"/>
            <a:r>
              <a:rPr lang="fa-IR" sz="2400" dirty="0"/>
              <a:t>در اتاق های آرام و کم نور نوزاد(به خصوص نوزاد نارس ) خواب آرام و تغذیه خوبی دارد.در فاصله 11 شب تا 6 صبح نور محیط کم و مناسب خواب برای نوزاد است.</a:t>
            </a:r>
          </a:p>
          <a:p>
            <a:pPr algn="r" rtl="1"/>
            <a:r>
              <a:rPr lang="fa-IR" sz="2400" dirty="0"/>
              <a:t>برای حفظ آرامش و خواب بهتر نوزاد میزان سرو صدای محیط کنترل شود چون سروصدای بلند برای نوزاد نارس آزاردهنده است.</a:t>
            </a:r>
          </a:p>
          <a:p>
            <a:pPr algn="r" rtl="1"/>
            <a:r>
              <a:rPr lang="fa-IR" sz="2400" dirty="0"/>
              <a:t>دمای محل انجام مراقبت آغوشی باید به طور متوسط 25تا 27 درجه سانتی گراد باشد.</a:t>
            </a:r>
          </a:p>
          <a:p>
            <a:pPr algn="r" rtl="1"/>
            <a:r>
              <a:rPr lang="fa-IR" sz="2400" dirty="0"/>
              <a:t>جریانات و تغییرات ناگهانی جریان هوا (کوران) تاثیر نامطلوب بر روی نوزاد دارد بنابراین محل باید از کوران هوا دور نگه داشته شود.</a:t>
            </a:r>
          </a:p>
          <a:p>
            <a:pPr algn="r" rtl="1"/>
            <a:r>
              <a:rPr lang="fa-IR" sz="2400" dirty="0"/>
              <a:t>از کوبیدن و گذاشتن محکم اشیا و یا بستن محکم در و یا زنگ تلفن و... که باعث شوک ناگهانی نوزاد میشود (به دلیل عدم تکامل سیستم عصبی ) باید پرهیز کرد.</a:t>
            </a:r>
            <a:endParaRPr lang="en-US" sz="2400" dirty="0"/>
          </a:p>
        </p:txBody>
      </p:sp>
    </p:spTree>
    <p:extLst>
      <p:ext uri="{BB962C8B-B14F-4D97-AF65-F5344CB8AC3E}">
        <p14:creationId xmlns:p14="http://schemas.microsoft.com/office/powerpoint/2010/main" val="3314863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آمادگی نوزاد :</a:t>
            </a:r>
            <a:endParaRPr lang="en-US" dirty="0"/>
          </a:p>
        </p:txBody>
      </p:sp>
      <p:sp>
        <p:nvSpPr>
          <p:cNvPr id="3" name="Content Placeholder 2"/>
          <p:cNvSpPr>
            <a:spLocks noGrp="1"/>
          </p:cNvSpPr>
          <p:nvPr>
            <p:ph idx="1"/>
          </p:nvPr>
        </p:nvSpPr>
        <p:spPr>
          <a:xfrm>
            <a:off x="685801" y="1686296"/>
            <a:ext cx="10131425" cy="4714503"/>
          </a:xfrm>
        </p:spPr>
        <p:txBody>
          <a:bodyPr>
            <a:normAutofit/>
          </a:bodyPr>
          <a:lstStyle/>
          <a:p>
            <a:pPr algn="r" rtl="1"/>
            <a:r>
              <a:rPr lang="fa-IR" sz="2800" dirty="0"/>
              <a:t>نوزاد نباید کاملا لخت باشد.از یک پوشک مناسب با اندازه مناسب استفاده شود و لبه آن تا زده شود تا سطح تماس پوستی نوزاد در ناحیه شکمی بیشتر شود.</a:t>
            </a:r>
          </a:p>
          <a:p>
            <a:pPr algn="r" rtl="1"/>
            <a:r>
              <a:rPr lang="fa-IR" sz="2800" dirty="0"/>
              <a:t>از یک کلاه نرم برای پوشاندن سر و جوراب برای گرم نگه داشتن پاها استفاده شود.</a:t>
            </a:r>
          </a:p>
          <a:p>
            <a:pPr algn="r" rtl="1"/>
            <a:r>
              <a:rPr lang="fa-IR" sz="2800" dirty="0"/>
              <a:t>مادر با پوشیدن لباس مخصوص و در صورت نیاز پتو و یا پارچه نرم روی نوزاد از کاهش دمای بدن او باید پیشگیری نماید.</a:t>
            </a:r>
            <a:endParaRPr lang="en-US" sz="2800" dirty="0"/>
          </a:p>
        </p:txBody>
      </p:sp>
    </p:spTree>
    <p:extLst>
      <p:ext uri="{BB962C8B-B14F-4D97-AF65-F5344CB8AC3E}">
        <p14:creationId xmlns:p14="http://schemas.microsoft.com/office/powerpoint/2010/main" val="372822365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791688"/>
          </a:xfrm>
        </p:spPr>
        <p:txBody>
          <a:bodyPr/>
          <a:lstStyle/>
          <a:p>
            <a:pPr algn="ctr" rtl="1"/>
            <a:r>
              <a:rPr lang="fa-IR" dirty="0"/>
              <a:t>آمادگی مادر: </a:t>
            </a:r>
            <a:endParaRPr lang="en-US" dirty="0"/>
          </a:p>
        </p:txBody>
      </p:sp>
      <p:sp>
        <p:nvSpPr>
          <p:cNvPr id="3" name="Content Placeholder 2"/>
          <p:cNvSpPr>
            <a:spLocks noGrp="1"/>
          </p:cNvSpPr>
          <p:nvPr>
            <p:ph idx="1"/>
          </p:nvPr>
        </p:nvSpPr>
        <p:spPr>
          <a:xfrm>
            <a:off x="838200" y="1543792"/>
            <a:ext cx="10515600" cy="5177642"/>
          </a:xfrm>
        </p:spPr>
        <p:txBody>
          <a:bodyPr>
            <a:normAutofit fontScale="92500" lnSpcReduction="10000"/>
          </a:bodyPr>
          <a:lstStyle/>
          <a:p>
            <a:pPr algn="r" rtl="1"/>
            <a:r>
              <a:rPr lang="fa-IR" sz="2400" dirty="0"/>
              <a:t>همه مادران در صورت داشتن آمادگی جسمی و روانی لازم میتوانند مراقبت آغوشی را انجام دهند اما قبل از شروع بهتر است آموزش دیده و اطلاعات لازم را بدست آورده باشند.</a:t>
            </a:r>
          </a:p>
          <a:p>
            <a:pPr algn="r" rtl="1"/>
            <a:r>
              <a:rPr lang="fa-IR" sz="2400" dirty="0"/>
              <a:t>اگر مادر سرما خورده یا سرفه میکند از ماسک استفاده نماید.شستشوی صحیح و کامل دستها قبل از مراقبت آغوشی و شیر دان و یا دوشیدن شیر حتما باید انجام گردد .</a:t>
            </a:r>
          </a:p>
          <a:p>
            <a:pPr algn="r" rtl="1"/>
            <a:r>
              <a:rPr lang="fa-IR" sz="2400" dirty="0"/>
              <a:t>حمام روزانه برای بهداشت مادر کافی است و نیازی به شستشوی قفسه سینه قبل از هربار انجام مراقبت آغوشی نمی باشد.</a:t>
            </a:r>
          </a:p>
          <a:p>
            <a:pPr algn="r" rtl="1"/>
            <a:r>
              <a:rPr lang="fa-IR" sz="2400" dirty="0"/>
              <a:t>قبل از شروع مراقبت آغوشی لازم است مادر مثانه خود را خالی کرده باشد –از یک صندلی راحت استفاده کند به طوریکه بتواند راحت تکیه دهد و در ناحیه پشت و نشیمنگاه نرم باشد.</a:t>
            </a:r>
          </a:p>
          <a:p>
            <a:pPr algn="r" rtl="1"/>
            <a:r>
              <a:rPr lang="fa-IR" sz="2400" dirty="0"/>
              <a:t>پاهای مادر نباید آویزان باشد و باید حمایت شوند.لباس مادر سبک و راحت باشد و یک لباس مناسب مراقبت آغوشی به تن کند .نوزاد را در داخل لباس و روی سینه خود قرار دهد . از هر نوع لباسی كه بخواهد مى تواند استفاده كند فقط توجه نمود که لباس بايد طورى باشد كه در طى مراقبت آغوشى ،از نوزاد محافظت كرده و درضمن به وى آزادى حركت و تنفس مناسب را بدهد . </a:t>
            </a:r>
            <a:endParaRPr lang="en-US" sz="2400" dirty="0"/>
          </a:p>
        </p:txBody>
      </p:sp>
    </p:spTree>
    <p:extLst>
      <p:ext uri="{BB962C8B-B14F-4D97-AF65-F5344CB8AC3E}">
        <p14:creationId xmlns:p14="http://schemas.microsoft.com/office/powerpoint/2010/main" val="2720120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0"/>
            <a:ext cx="10131425" cy="1100447"/>
          </a:xfrm>
        </p:spPr>
        <p:txBody>
          <a:bodyPr/>
          <a:lstStyle/>
          <a:p>
            <a:pPr algn="ctr" rtl="1"/>
            <a:r>
              <a:rPr lang="fa-IR" dirty="0"/>
              <a:t>طول مدت انجام مراقبت آغوشی </a:t>
            </a:r>
            <a:endParaRPr lang="en-US" dirty="0"/>
          </a:p>
        </p:txBody>
      </p:sp>
      <p:sp>
        <p:nvSpPr>
          <p:cNvPr id="3" name="Content Placeholder 2"/>
          <p:cNvSpPr>
            <a:spLocks noGrp="1"/>
          </p:cNvSpPr>
          <p:nvPr>
            <p:ph idx="1"/>
          </p:nvPr>
        </p:nvSpPr>
        <p:spPr/>
        <p:txBody>
          <a:bodyPr>
            <a:normAutofit fontScale="92500" lnSpcReduction="20000"/>
          </a:bodyPr>
          <a:lstStyle/>
          <a:p>
            <a:pPr algn="r" rtl="1"/>
            <a:r>
              <a:rPr lang="fa-IR" sz="2800" dirty="0"/>
              <a:t>مدت تماس پوست با پوست به تدریج افزوده میشود.</a:t>
            </a:r>
          </a:p>
          <a:p>
            <a:pPr algn="r" rtl="1"/>
            <a:r>
              <a:rPr lang="fa-IR" sz="2800" dirty="0"/>
              <a:t>بهتر است اولین مراقبت </a:t>
            </a:r>
            <a:r>
              <a:rPr lang="fa-IR" sz="2800" dirty="0">
                <a:solidFill>
                  <a:srgbClr val="FF0000"/>
                </a:solidFill>
              </a:rPr>
              <a:t>حداقل</a:t>
            </a:r>
            <a:r>
              <a:rPr lang="fa-IR" sz="2800" dirty="0"/>
              <a:t> بین 30تا60 دقیقه طول کشیده و یک بار در روز باشد .</a:t>
            </a:r>
          </a:p>
          <a:p>
            <a:pPr algn="r" rtl="1"/>
            <a:r>
              <a:rPr lang="fa-IR" sz="2800" dirty="0"/>
              <a:t>بتدریج طول مدت آن به حداقل 1تا3 ساعت و حداقل 3 بار در روز افزایش می یابد.</a:t>
            </a:r>
          </a:p>
          <a:p>
            <a:pPr algn="r" rtl="1"/>
            <a:r>
              <a:rPr lang="fa-IR" sz="2800" dirty="0"/>
              <a:t>برداشتن و گذاشتن های مکرر نوزاد برای او تنش زاست بنابراین باید از انجام مراقبت آغوشی کمتر از نیم تا یک ساعت خودداری شود .</a:t>
            </a:r>
          </a:p>
          <a:p>
            <a:pPr algn="r" rtl="1"/>
            <a:r>
              <a:rPr lang="fa-IR" sz="2800" dirty="0"/>
              <a:t>مراقبت آغوشی می تواند به صورت مداوم (24 ساعته) و یا منقطع (چند بار در روز )  باشد.</a:t>
            </a:r>
          </a:p>
          <a:p>
            <a:pPr algn="r" rtl="1"/>
            <a:endParaRPr lang="en-US" dirty="0"/>
          </a:p>
        </p:txBody>
      </p:sp>
    </p:spTree>
    <p:extLst>
      <p:ext uri="{BB962C8B-B14F-4D97-AF65-F5344CB8AC3E}">
        <p14:creationId xmlns:p14="http://schemas.microsoft.com/office/powerpoint/2010/main" val="1692878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609601"/>
            <a:ext cx="10131425" cy="862940"/>
          </a:xfrm>
        </p:spPr>
        <p:txBody>
          <a:bodyPr/>
          <a:lstStyle/>
          <a:p>
            <a:pPr algn="ctr" rtl="1"/>
            <a:r>
              <a:rPr lang="fa-IR" dirty="0"/>
              <a:t>مراقبت آغوشي در منزل</a:t>
            </a:r>
            <a:endParaRPr lang="en-US" dirty="0"/>
          </a:p>
        </p:txBody>
      </p:sp>
      <p:sp>
        <p:nvSpPr>
          <p:cNvPr id="3" name="Content Placeholder 2"/>
          <p:cNvSpPr>
            <a:spLocks noGrp="1"/>
          </p:cNvSpPr>
          <p:nvPr>
            <p:ph idx="1"/>
          </p:nvPr>
        </p:nvSpPr>
        <p:spPr>
          <a:xfrm>
            <a:off x="838199" y="1825624"/>
            <a:ext cx="11072751" cy="4919559"/>
          </a:xfrm>
        </p:spPr>
        <p:txBody>
          <a:bodyPr>
            <a:normAutofit fontScale="92500"/>
          </a:bodyPr>
          <a:lstStyle/>
          <a:p>
            <a:pPr algn="r" rtl="1"/>
            <a:r>
              <a:rPr lang="fa-IR" sz="2800" dirty="0"/>
              <a:t>نوزادان بعد از رفتن به خانه عاشق تماس پوست به پوست با مادرشان هستند. این کار را میتوان تا هنگامي که نوزاد آن را پس نزده است، ادامه داد. سایر اعضاي خانواده هم ميتوانند در انجام آن مشارکت داشته باشند .</a:t>
            </a:r>
          </a:p>
          <a:p>
            <a:pPr algn="r" rtl="1"/>
            <a:r>
              <a:rPr lang="fa-IR" sz="2800" dirty="0"/>
              <a:t>مادر براي ادامه مراقبت آغوشي در منزل باید به طور مناسب استراحت نماید، خواب خود را با خواب نوزادش هماهنگ نماید و براي تقویت روحیه خود به منظور مراقبت نوزاد از روشهای مختلف آرام سازي استفاده نماید.</a:t>
            </a:r>
          </a:p>
          <a:p>
            <a:pPr algn="r" rtl="1"/>
            <a:r>
              <a:rPr lang="fa-IR" sz="2800" dirty="0"/>
              <a:t>مادر ميتواند بسیاري از کارهاي منزل را همزمان با مراقبت آغوشی، انجام دهد. به عنوان مثال: بعضي از کارهاي خانه، رفتن به منزل دوستان، مراجعه به درمانگاه جهت پیگیري بالیني و یا رفتن به خارج از منزل جهت خرید ....</a:t>
            </a:r>
            <a:br>
              <a:rPr lang="fa-IR" sz="2800" dirty="0"/>
            </a:br>
            <a:r>
              <a:rPr lang="fa-IR" sz="2800" dirty="0"/>
              <a:t>در صورت توانمندي والدین و اطمینان از مهارت و آگاهي کامل، مادر ميتواند در منزل، حداقل یک ساعت در شبانه روز نوزاد خود را مراقبت آغوشي نماید</a:t>
            </a:r>
          </a:p>
          <a:p>
            <a:pPr marL="0" indent="0" algn="r" rtl="1">
              <a:buNone/>
            </a:pPr>
            <a:endParaRPr lang="en-US" dirty="0"/>
          </a:p>
        </p:txBody>
      </p:sp>
    </p:spTree>
    <p:extLst>
      <p:ext uri="{BB962C8B-B14F-4D97-AF65-F5344CB8AC3E}">
        <p14:creationId xmlns:p14="http://schemas.microsoft.com/office/powerpoint/2010/main" val="2258258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7743" y="0"/>
            <a:ext cx="6069321" cy="6671052"/>
          </a:xfrm>
          <a:prstGeom prst="rect">
            <a:avLst/>
          </a:prstGeom>
        </p:spPr>
      </p:pic>
    </p:spTree>
    <p:extLst>
      <p:ext uri="{BB962C8B-B14F-4D97-AF65-F5344CB8AC3E}">
        <p14:creationId xmlns:p14="http://schemas.microsoft.com/office/powerpoint/2010/main" val="3970865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95003"/>
            <a:ext cx="10131425" cy="1270660"/>
          </a:xfrm>
        </p:spPr>
        <p:txBody>
          <a:bodyPr>
            <a:normAutofit fontScale="90000"/>
          </a:bodyPr>
          <a:lstStyle/>
          <a:p>
            <a:pPr algn="r" rtl="1"/>
            <a:r>
              <a:rPr lang="fa-IR" b="1" dirty="0"/>
              <a:t>در هنگام مراقبت آغوشي در منزل به موارد زیر توجه گردد:</a:t>
            </a:r>
            <a:r>
              <a:rPr lang="fa-IR" dirty="0"/>
              <a:t> </a:t>
            </a:r>
            <a:br>
              <a:rPr lang="fa-IR" dirty="0"/>
            </a:br>
            <a:endParaRPr lang="en-US" dirty="0"/>
          </a:p>
        </p:txBody>
      </p:sp>
      <p:sp>
        <p:nvSpPr>
          <p:cNvPr id="3" name="Content Placeholder 2"/>
          <p:cNvSpPr>
            <a:spLocks noGrp="1"/>
          </p:cNvSpPr>
          <p:nvPr>
            <p:ph idx="1"/>
          </p:nvPr>
        </p:nvSpPr>
        <p:spPr>
          <a:xfrm>
            <a:off x="838200" y="2434441"/>
            <a:ext cx="10515600" cy="3742521"/>
          </a:xfrm>
        </p:spPr>
        <p:txBody>
          <a:bodyPr>
            <a:noAutofit/>
          </a:bodyPr>
          <a:lstStyle/>
          <a:p>
            <a:pPr algn="r" rtl="1"/>
            <a:r>
              <a:rPr lang="fa-IR" sz="2800" dirty="0"/>
              <a:t>برای نوزاد ترم دماي اتاق بین 21-22درجه و براي نوزاد نارس بین 22-24درجه سانتیگراد باشد.</a:t>
            </a:r>
          </a:p>
          <a:p>
            <a:pPr algn="r" rtl="1"/>
            <a:r>
              <a:rPr lang="fa-IR" sz="2800" dirty="0"/>
              <a:t>انجام مراقبت آغوشي در منزل ساده است ولي نیاز به مهارت و آگاهي کافي دارد.</a:t>
            </a:r>
          </a:p>
          <a:p>
            <a:pPr algn="r" rtl="1"/>
            <a:r>
              <a:rPr lang="fa-IR" sz="2800" dirty="0"/>
              <a:t>مادر ميتواند همزمان کارهاي روزمره خود را انجام دهد.</a:t>
            </a:r>
          </a:p>
          <a:p>
            <a:pPr algn="r" rtl="1"/>
            <a:r>
              <a:rPr lang="fa-IR" sz="2800" dirty="0"/>
              <a:t>مادر نیاز به محیط آرام و رابطه عاطفی مناسب با همسر و سایر اعضای خانواده دارد.</a:t>
            </a:r>
          </a:p>
          <a:p>
            <a:pPr algn="r" rtl="1"/>
            <a:r>
              <a:rPr lang="fa-IR" sz="2800" dirty="0"/>
              <a:t>مادر در منزل به دلیل کسب آرامش، تشویق به انجام حرکات ورزشي و آرامسازي ذهن شود.</a:t>
            </a:r>
          </a:p>
          <a:p>
            <a:pPr algn="r" rtl="1"/>
            <a:r>
              <a:rPr lang="fa-IR" sz="2800" dirty="0"/>
              <a:t>مادر باید با روشهاي مختلف شیردهي نوزاد نارس آشنا باشد و مهارتهاي لازم را در بیمارستان کسب کرده باشد.</a:t>
            </a:r>
          </a:p>
          <a:p>
            <a:pPr algn="r" rtl="1"/>
            <a:r>
              <a:rPr lang="fa-IR" sz="2800" dirty="0"/>
              <a:t>مادر در حالت نشسته و نیمه خوابیده ميتواند مراقبت آغوشي را انجام دهد. (با استفاده از تخت یا صندلی) </a:t>
            </a:r>
            <a:br>
              <a:rPr lang="fa-IR" sz="2800" dirty="0"/>
            </a:br>
            <a:endParaRPr lang="en-US" sz="2800" dirty="0"/>
          </a:p>
        </p:txBody>
      </p:sp>
    </p:spTree>
    <p:extLst>
      <p:ext uri="{BB962C8B-B14F-4D97-AF65-F5344CB8AC3E}">
        <p14:creationId xmlns:p14="http://schemas.microsoft.com/office/powerpoint/2010/main" val="16892264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نوزادان با مراقبت آغوشي در منزل:</a:t>
            </a:r>
            <a:endParaRPr lang="en-US" dirty="0"/>
          </a:p>
        </p:txBody>
      </p:sp>
      <p:sp>
        <p:nvSpPr>
          <p:cNvPr id="3" name="Content Placeholder 2"/>
          <p:cNvSpPr>
            <a:spLocks noGrp="1"/>
          </p:cNvSpPr>
          <p:nvPr>
            <p:ph idx="1"/>
          </p:nvPr>
        </p:nvSpPr>
        <p:spPr>
          <a:xfrm>
            <a:off x="685801" y="2142067"/>
            <a:ext cx="10131425" cy="4294359"/>
          </a:xfrm>
        </p:spPr>
        <p:txBody>
          <a:bodyPr>
            <a:normAutofit/>
          </a:bodyPr>
          <a:lstStyle/>
          <a:p>
            <a:pPr algn="r" rtl="1"/>
            <a:r>
              <a:rPr lang="fa-IR" sz="2800" dirty="0"/>
              <a:t>خواب طولاني تر و عمیق تري دارند.</a:t>
            </a:r>
          </a:p>
          <a:p>
            <a:pPr algn="r" rtl="1"/>
            <a:r>
              <a:rPr lang="fa-IR" sz="2800" dirty="0"/>
              <a:t>صداها و فعالیت هاي سایر افراد خانواده را بهتر تحمل ميکنند.</a:t>
            </a:r>
          </a:p>
          <a:p>
            <a:pPr algn="r" rtl="1"/>
            <a:r>
              <a:rPr lang="fa-IR" sz="2800" dirty="0"/>
              <a:t> در آینده کودکان آرامتر و مهربانتري ميشوند و شخصیت متعادل تری خواهند داشت.</a:t>
            </a:r>
          </a:p>
          <a:p>
            <a:pPr algn="r" rtl="1"/>
            <a:r>
              <a:rPr lang="fa-IR" sz="2800" dirty="0"/>
              <a:t>تغذیه انحصاري با شیر مادر، بهتر و طولاني تر ميشود</a:t>
            </a:r>
          </a:p>
          <a:p>
            <a:pPr algn="r" rtl="1"/>
            <a:r>
              <a:rPr lang="fa-IR" sz="2800" dirty="0"/>
              <a:t>ریفلاکس (برگشت شیر از معده به مری) کمتري خواهند داشت</a:t>
            </a:r>
            <a:endParaRPr lang="en-US" sz="2800" dirty="0"/>
          </a:p>
        </p:txBody>
      </p:sp>
    </p:spTree>
    <p:extLst>
      <p:ext uri="{BB962C8B-B14F-4D97-AF65-F5344CB8AC3E}">
        <p14:creationId xmlns:p14="http://schemas.microsoft.com/office/powerpoint/2010/main" val="34377207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54379"/>
            <a:ext cx="10515600" cy="1116281"/>
          </a:xfrm>
        </p:spPr>
        <p:txBody>
          <a:bodyPr>
            <a:normAutofit fontScale="90000"/>
          </a:bodyPr>
          <a:lstStyle/>
          <a:p>
            <a:pPr algn="ctr" rtl="1"/>
            <a:r>
              <a:rPr lang="fa-IR" b="1" dirty="0"/>
              <a:t>مراجعات بالیني نوزاد پس از ترخیص از بیمارستان</a:t>
            </a:r>
            <a:r>
              <a:rPr lang="fa-IR" dirty="0"/>
              <a:t> </a:t>
            </a:r>
            <a:br>
              <a:rPr lang="fa-IR" dirty="0"/>
            </a:br>
            <a:endParaRPr lang="en-US" dirty="0"/>
          </a:p>
        </p:txBody>
      </p:sp>
      <p:sp>
        <p:nvSpPr>
          <p:cNvPr id="3" name="Content Placeholder 2"/>
          <p:cNvSpPr>
            <a:spLocks noGrp="1"/>
          </p:cNvSpPr>
          <p:nvPr>
            <p:ph idx="1"/>
          </p:nvPr>
        </p:nvSpPr>
        <p:spPr>
          <a:xfrm>
            <a:off x="685801" y="1270661"/>
            <a:ext cx="10131425" cy="4520540"/>
          </a:xfrm>
        </p:spPr>
        <p:txBody>
          <a:bodyPr>
            <a:normAutofit/>
          </a:bodyPr>
          <a:lstStyle/>
          <a:p>
            <a:pPr algn="r" rtl="1"/>
            <a:r>
              <a:rPr lang="fa-IR" sz="2400" dirty="0"/>
              <a:t>وزن نوزاد ، قد نوزاد ،اندازه دور سر نوزاد</a:t>
            </a:r>
          </a:p>
          <a:p>
            <a:pPr algn="r" rtl="1"/>
            <a:r>
              <a:rPr lang="fa-IR" sz="2400" dirty="0"/>
              <a:t>ادامه مراقبت آغوشي توسط مادرو بررسی دلیل عدم ادامه مراقبت آغوشي</a:t>
            </a:r>
          </a:p>
          <a:p>
            <a:pPr algn="r" rtl="1"/>
            <a:r>
              <a:rPr lang="fa-IR" sz="2400" dirty="0"/>
              <a:t>و ضعیت شیر دهي نوزاد از پستان مادر</a:t>
            </a:r>
          </a:p>
          <a:p>
            <a:pPr algn="r" rtl="1"/>
            <a:r>
              <a:rPr lang="fa-IR" sz="2400" dirty="0"/>
              <a:t> -حمایت همسر و اعضاي خانواده</a:t>
            </a:r>
          </a:p>
          <a:p>
            <a:pPr algn="r" rtl="1"/>
            <a:r>
              <a:rPr lang="fa-IR" sz="2400" dirty="0"/>
              <a:t> ارزیابی نوزاد از نظر حال عمومي یا وجود علائم خطر</a:t>
            </a:r>
          </a:p>
          <a:p>
            <a:pPr algn="r" rtl="1"/>
            <a:r>
              <a:rPr lang="fa-IR" sz="2400" dirty="0"/>
              <a:t> بررسی از نظر دریافت قطره مولتي ویتامین وآهن</a:t>
            </a:r>
          </a:p>
          <a:p>
            <a:pPr algn="r" rtl="1"/>
            <a:r>
              <a:rPr lang="fa-IR" sz="2400" dirty="0"/>
              <a:t> -ارزیابی، نوزاد نارس از نظر رشد جسماني، بینایي، شنوایي، روانی ، حرکتی و مراقبت تکاملي</a:t>
            </a:r>
          </a:p>
          <a:p>
            <a:pPr algn="r" rtl="1"/>
            <a:endParaRPr lang="en-US" dirty="0"/>
          </a:p>
        </p:txBody>
      </p:sp>
    </p:spTree>
    <p:extLst>
      <p:ext uri="{BB962C8B-B14F-4D97-AF65-F5344CB8AC3E}">
        <p14:creationId xmlns:p14="http://schemas.microsoft.com/office/powerpoint/2010/main" val="38456088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41268"/>
            <a:ext cx="10515600" cy="5535695"/>
          </a:xfrm>
        </p:spPr>
        <p:txBody>
          <a:bodyPr>
            <a:normAutofit/>
          </a:bodyPr>
          <a:lstStyle/>
          <a:p>
            <a:pPr algn="r" rtl="1"/>
            <a:r>
              <a:rPr lang="fa-IR" sz="3200" dirty="0"/>
              <a:t>پرسش در مورد واکسیناسیون نوزاد</a:t>
            </a:r>
          </a:p>
          <a:p>
            <a:pPr algn="r" rtl="1"/>
            <a:r>
              <a:rPr lang="fa-IR" sz="3200" dirty="0"/>
              <a:t> -صحبت با مادر در مورد مشکلات و نگرانيهاي وی</a:t>
            </a:r>
          </a:p>
          <a:p>
            <a:pPr algn="r" rtl="1"/>
            <a:r>
              <a:rPr lang="fa-IR" sz="3200" dirty="0"/>
              <a:t> یادآوری زمان مراجعه بعدي به مادر</a:t>
            </a:r>
            <a:endParaRPr lang="en-US" sz="3200" dirty="0"/>
          </a:p>
        </p:txBody>
      </p:sp>
    </p:spTree>
    <p:extLst>
      <p:ext uri="{BB962C8B-B14F-4D97-AF65-F5344CB8AC3E}">
        <p14:creationId xmlns:p14="http://schemas.microsoft.com/office/powerpoint/2010/main" val="37164676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rtl="1"/>
            <a:r>
              <a:rPr lang="fa-IR" dirty="0"/>
              <a:t>زمان اتمام مراقبت آغوشی :</a:t>
            </a:r>
            <a:endParaRPr lang="en-US" dirty="0"/>
          </a:p>
        </p:txBody>
      </p:sp>
      <p:sp>
        <p:nvSpPr>
          <p:cNvPr id="3" name="Content Placeholder 2"/>
          <p:cNvSpPr>
            <a:spLocks noGrp="1"/>
          </p:cNvSpPr>
          <p:nvPr>
            <p:ph idx="1"/>
          </p:nvPr>
        </p:nvSpPr>
        <p:spPr/>
        <p:txBody>
          <a:bodyPr>
            <a:normAutofit/>
          </a:bodyPr>
          <a:lstStyle/>
          <a:p>
            <a:pPr algn="r" rtl="1"/>
            <a:r>
              <a:rPr lang="fa-IR" sz="2800" dirty="0"/>
              <a:t>زمانی که نوزاد  به وزن حدود 2500 گرم یا بیشتر برسد وبه حدی بزرگ شود که دست و پا تکان دهد و از مراقبت امتناع نماید و والدین احساس کنند انجام مراقبت آغوشی به علت سنگینی یا گرمی بیش از حد و یا حرکات بیش از حد نوزاد برای آنها مشکل شده  ،زمان پایان کار است .</a:t>
            </a:r>
          </a:p>
          <a:p>
            <a:pPr algn="r" rtl="1"/>
            <a:r>
              <a:rPr lang="fa-IR" sz="2800" dirty="0"/>
              <a:t>البته اتمام کار باید به تدریج انجام گردد.</a:t>
            </a:r>
            <a:endParaRPr lang="en-US" sz="2800" dirty="0"/>
          </a:p>
        </p:txBody>
      </p:sp>
    </p:spTree>
    <p:extLst>
      <p:ext uri="{BB962C8B-B14F-4D97-AF65-F5344CB8AC3E}">
        <p14:creationId xmlns:p14="http://schemas.microsoft.com/office/powerpoint/2010/main" val="15164856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46158"/>
          </a:xfrm>
        </p:spPr>
        <p:txBody>
          <a:bodyPr/>
          <a:lstStyle/>
          <a:p>
            <a:pPr algn="ctr" rtl="1"/>
            <a:r>
              <a:rPr lang="fa-IR" dirty="0"/>
              <a:t>چه موانعی در سر راه اجرای برنامه </a:t>
            </a:r>
            <a:r>
              <a:rPr lang="en-US" dirty="0"/>
              <a:t>KMC</a:t>
            </a:r>
            <a:r>
              <a:rPr lang="fa-IR" dirty="0"/>
              <a:t>است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0806392"/>
              </p:ext>
            </p:extLst>
          </p:nvPr>
        </p:nvGraphicFramePr>
        <p:xfrm>
          <a:off x="605640" y="1211284"/>
          <a:ext cx="11162805" cy="5967853"/>
        </p:xfrm>
        <a:graphic>
          <a:graphicData uri="http://schemas.openxmlformats.org/drawingml/2006/table">
            <a:tbl>
              <a:tblPr firstRow="1" bandRow="1">
                <a:tableStyleId>{5C22544A-7EE6-4342-B048-85BDC9FD1C3A}</a:tableStyleId>
              </a:tblPr>
              <a:tblGrid>
                <a:gridCol w="7012519">
                  <a:extLst>
                    <a:ext uri="{9D8B030D-6E8A-4147-A177-3AD203B41FA5}">
                      <a16:colId xmlns:a16="http://schemas.microsoft.com/office/drawing/2014/main" val="679831459"/>
                    </a:ext>
                  </a:extLst>
                </a:gridCol>
                <a:gridCol w="4150286">
                  <a:extLst>
                    <a:ext uri="{9D8B030D-6E8A-4147-A177-3AD203B41FA5}">
                      <a16:colId xmlns:a16="http://schemas.microsoft.com/office/drawing/2014/main" val="3387424"/>
                    </a:ext>
                  </a:extLst>
                </a:gridCol>
              </a:tblGrid>
              <a:tr h="337765">
                <a:tc>
                  <a:txBody>
                    <a:bodyPr/>
                    <a:lstStyle/>
                    <a:p>
                      <a:pPr algn="ctr" rtl="1"/>
                      <a:r>
                        <a:rPr lang="fa-IR" dirty="0"/>
                        <a:t>راه حل</a:t>
                      </a:r>
                      <a:endParaRPr lang="en-US" dirty="0"/>
                    </a:p>
                  </a:txBody>
                  <a:tcPr/>
                </a:tc>
                <a:tc>
                  <a:txBody>
                    <a:bodyPr/>
                    <a:lstStyle/>
                    <a:p>
                      <a:pPr algn="ctr" rtl="1"/>
                      <a:r>
                        <a:rPr lang="fa-IR" dirty="0"/>
                        <a:t>مشكلات</a:t>
                      </a:r>
                      <a:endParaRPr lang="en-US" dirty="0"/>
                    </a:p>
                  </a:txBody>
                  <a:tcPr/>
                </a:tc>
                <a:extLst>
                  <a:ext uri="{0D108BD9-81ED-4DB2-BD59-A6C34878D82A}">
                    <a16:rowId xmlns:a16="http://schemas.microsoft.com/office/drawing/2014/main" val="1622678860"/>
                  </a:ext>
                </a:extLst>
              </a:tr>
              <a:tr h="591088">
                <a:tc>
                  <a:txBody>
                    <a:bodyPr/>
                    <a:lstStyle/>
                    <a:p>
                      <a:pPr algn="ctr" rtl="1"/>
                      <a:r>
                        <a:rPr lang="fa-IR" dirty="0"/>
                        <a:t>تشويق اعضاء خانواده براى انجام مراقبت آغوشى نوزاد</a:t>
                      </a:r>
                    </a:p>
                    <a:p>
                      <a:pPr algn="ctr" rtl="1"/>
                      <a:r>
                        <a:rPr lang="fa-IR" dirty="0"/>
                        <a:t>زمانيكه مادر نياز به استراحت دارد</a:t>
                      </a:r>
                      <a:endParaRPr lang="en-US" dirty="0"/>
                    </a:p>
                  </a:txBody>
                  <a:tcPr/>
                </a:tc>
                <a:tc>
                  <a:txBody>
                    <a:bodyPr/>
                    <a:lstStyle/>
                    <a:p>
                      <a:pPr algn="ctr" rtl="1"/>
                      <a:r>
                        <a:rPr lang="en-US" dirty="0"/>
                        <a:t> KMC</a:t>
                      </a:r>
                      <a:r>
                        <a:rPr lang="fa-IR" dirty="0"/>
                        <a:t>براى مادران طاقت فرسا است</a:t>
                      </a:r>
                      <a:endParaRPr lang="en-US" dirty="0"/>
                    </a:p>
                  </a:txBody>
                  <a:tcPr/>
                </a:tc>
                <a:extLst>
                  <a:ext uri="{0D108BD9-81ED-4DB2-BD59-A6C34878D82A}">
                    <a16:rowId xmlns:a16="http://schemas.microsoft.com/office/drawing/2014/main" val="1675578512"/>
                  </a:ext>
                </a:extLst>
              </a:tr>
              <a:tr h="1097735">
                <a:tc>
                  <a:txBody>
                    <a:bodyPr/>
                    <a:lstStyle/>
                    <a:p>
                      <a:pPr algn="r" rtl="1"/>
                      <a:r>
                        <a:rPr lang="fa-IR" dirty="0"/>
                        <a:t>به مادران اطمينان دهيد اگر در هنگام خواب مادر،وضعيت نوزاد حين  </a:t>
                      </a:r>
                      <a:r>
                        <a:rPr lang="en-US" dirty="0"/>
                        <a:t>KMC</a:t>
                      </a:r>
                      <a:r>
                        <a:rPr lang="fa-IR" dirty="0"/>
                        <a:t>درست</a:t>
                      </a:r>
                      <a:r>
                        <a:rPr lang="fa-IR" baseline="0" dirty="0"/>
                        <a:t> </a:t>
                      </a:r>
                      <a:r>
                        <a:rPr lang="fa-IR" dirty="0"/>
                        <a:t>حفظ شود، كاملاايمن بوده و خطر خفه شدن وجود ندارد.</a:t>
                      </a:r>
                    </a:p>
                    <a:p>
                      <a:pPr algn="r" rtl="1"/>
                      <a:r>
                        <a:rPr lang="fa-IR" dirty="0"/>
                        <a:t>مشاهده شده انجام  </a:t>
                      </a:r>
                      <a:r>
                        <a:rPr lang="en-US" dirty="0"/>
                        <a:t>KMC</a:t>
                      </a:r>
                      <a:r>
                        <a:rPr lang="fa-IR" dirty="0"/>
                        <a:t>در وضعيت تكيه به پشت يا</a:t>
                      </a:r>
                      <a:r>
                        <a:rPr lang="fa-IR" baseline="0" dirty="0"/>
                        <a:t> </a:t>
                      </a:r>
                      <a:r>
                        <a:rPr lang="fa-IR" dirty="0"/>
                        <a:t>نيمه نشسته ميزان خطر آپنه نوزاد را كاهش مىدهد وخفگى نوزاد نيز رخ نخواهد داد</a:t>
                      </a:r>
                      <a:endParaRPr lang="en-US" dirty="0"/>
                    </a:p>
                  </a:txBody>
                  <a:tcPr/>
                </a:tc>
                <a:tc>
                  <a:txBody>
                    <a:bodyPr/>
                    <a:lstStyle/>
                    <a:p>
                      <a:pPr algn="ctr" rtl="1"/>
                      <a:r>
                        <a:rPr lang="fa-IR" dirty="0"/>
                        <a:t>مادران ممكن است از خفگى نوزاد وقتى</a:t>
                      </a:r>
                    </a:p>
                    <a:p>
                      <a:pPr algn="ctr" rtl="1"/>
                      <a:r>
                        <a:rPr lang="fa-IR" dirty="0"/>
                        <a:t>درحين  </a:t>
                      </a:r>
                      <a:r>
                        <a:rPr lang="en-US" dirty="0"/>
                        <a:t>KMC </a:t>
                      </a:r>
                      <a:r>
                        <a:rPr lang="fa-IR" baseline="0" dirty="0"/>
                        <a:t> ،</a:t>
                      </a:r>
                      <a:r>
                        <a:rPr lang="fa-IR" dirty="0"/>
                        <a:t>خواب است نگران باشند</a:t>
                      </a:r>
                      <a:endParaRPr lang="en-US" dirty="0"/>
                    </a:p>
                  </a:txBody>
                  <a:tcPr/>
                </a:tc>
                <a:extLst>
                  <a:ext uri="{0D108BD9-81ED-4DB2-BD59-A6C34878D82A}">
                    <a16:rowId xmlns:a16="http://schemas.microsoft.com/office/drawing/2014/main" val="3210011682"/>
                  </a:ext>
                </a:extLst>
              </a:tr>
              <a:tr h="1604382">
                <a:tc>
                  <a:txBody>
                    <a:bodyPr/>
                    <a:lstStyle/>
                    <a:p>
                      <a:pPr algn="r" rtl="1"/>
                      <a:r>
                        <a:rPr lang="fa-IR" dirty="0"/>
                        <a:t>آموزش مادران، مادر بزرگ ها و ساير افرادجامعه درمورد اهميت نگهدارى مادر و نوزاد تازه متولد شده دركنار هم</a:t>
                      </a:r>
                      <a:r>
                        <a:rPr lang="fa-IR" baseline="0" dirty="0"/>
                        <a:t> </a:t>
                      </a:r>
                      <a:r>
                        <a:rPr lang="fa-IR" dirty="0"/>
                        <a:t>استفاده از امكانات محلى براى دادن آموزشهاى عمومى</a:t>
                      </a:r>
                      <a:r>
                        <a:rPr lang="fa-IR" baseline="0" dirty="0"/>
                        <a:t> </a:t>
                      </a:r>
                      <a:r>
                        <a:rPr lang="fa-IR" dirty="0"/>
                        <a:t>از طريق صحبت در مورد</a:t>
                      </a:r>
                      <a:r>
                        <a:rPr lang="en-US" dirty="0"/>
                        <a:t>MC</a:t>
                      </a:r>
                      <a:r>
                        <a:rPr lang="fa-IR" dirty="0"/>
                        <a:t> </a:t>
                      </a:r>
                      <a:r>
                        <a:rPr lang="en-US" dirty="0"/>
                        <a:t>K</a:t>
                      </a:r>
                    </a:p>
                  </a:txBody>
                  <a:tcPr/>
                </a:tc>
                <a:tc>
                  <a:txBody>
                    <a:bodyPr/>
                    <a:lstStyle/>
                    <a:p>
                      <a:pPr algn="r" rtl="1"/>
                      <a:r>
                        <a:rPr lang="fa-IR" dirty="0"/>
                        <a:t>موانع فرهنگى :براى مثال مادر بزرگ هاممكن است مخالف انجام اين روش باشند.</a:t>
                      </a:r>
                    </a:p>
                    <a:p>
                      <a:pPr algn="r" rtl="1"/>
                      <a:r>
                        <a:rPr lang="fa-IR" dirty="0"/>
                        <a:t>در بعضى رسوم، نوزادان در هفته هاى اول</a:t>
                      </a:r>
                      <a:r>
                        <a:rPr lang="fa-IR" baseline="0" dirty="0"/>
                        <a:t> </a:t>
                      </a:r>
                      <a:r>
                        <a:rPr lang="fa-IR" dirty="0"/>
                        <a:t>زندگى از مادرشان جدا شده و توسط مادربزرگ مراقبت مىشوند.همچنين نوزادان بجاى جلوى سينه در پشت</a:t>
                      </a:r>
                    </a:p>
                    <a:p>
                      <a:pPr algn="r" rtl="1"/>
                      <a:r>
                        <a:rPr lang="fa-IR" dirty="0"/>
                        <a:t>حمل مى شوند</a:t>
                      </a:r>
                      <a:endParaRPr lang="en-US" dirty="0"/>
                    </a:p>
                  </a:txBody>
                  <a:tcPr/>
                </a:tc>
                <a:extLst>
                  <a:ext uri="{0D108BD9-81ED-4DB2-BD59-A6C34878D82A}">
                    <a16:rowId xmlns:a16="http://schemas.microsoft.com/office/drawing/2014/main" val="2095343290"/>
                  </a:ext>
                </a:extLst>
              </a:tr>
              <a:tr h="1487293">
                <a:tc>
                  <a:txBody>
                    <a:bodyPr/>
                    <a:lstStyle/>
                    <a:p>
                      <a:pPr algn="r" rtl="1"/>
                      <a:r>
                        <a:rPr lang="fa-IR" dirty="0"/>
                        <a:t>هدايت كردن آگاهانه مخالفتها و اجرا  </a:t>
                      </a:r>
                      <a:r>
                        <a:rPr lang="en-US" dirty="0"/>
                        <a:t>KMC</a:t>
                      </a:r>
                      <a:r>
                        <a:rPr lang="fa-IR" dirty="0"/>
                        <a:t>در</a:t>
                      </a:r>
                      <a:r>
                        <a:rPr lang="fa-IR" baseline="0" dirty="0"/>
                        <a:t> </a:t>
                      </a:r>
                      <a:r>
                        <a:rPr lang="fa-IR" dirty="0"/>
                        <a:t>محدوده جامعه</a:t>
                      </a:r>
                      <a:endParaRPr lang="en-US" dirty="0"/>
                    </a:p>
                  </a:txBody>
                  <a:tcPr/>
                </a:tc>
                <a:tc>
                  <a:txBody>
                    <a:bodyPr/>
                    <a:lstStyle/>
                    <a:p>
                      <a:pPr algn="ctr" rtl="1"/>
                      <a:r>
                        <a:rPr lang="fa-IR" dirty="0"/>
                        <a:t>همسايگان،اقوام يا سايرمردم جامعه ممكن</a:t>
                      </a:r>
                    </a:p>
                    <a:p>
                      <a:pPr algn="ctr" rtl="1"/>
                      <a:r>
                        <a:rPr lang="fa-IR" dirty="0"/>
                        <a:t>است مادررا در حين انجام  </a:t>
                      </a:r>
                      <a:r>
                        <a:rPr lang="en-US" dirty="0"/>
                        <a:t>KMC</a:t>
                      </a:r>
                      <a:r>
                        <a:rPr lang="fa-IR" dirty="0"/>
                        <a:t>مورد</a:t>
                      </a:r>
                    </a:p>
                    <a:p>
                      <a:pPr algn="ctr" rtl="1"/>
                      <a:r>
                        <a:rPr lang="fa-IR" dirty="0"/>
                        <a:t>تمسخر قرار دهند</a:t>
                      </a:r>
                      <a:endParaRPr lang="en-US" dirty="0"/>
                    </a:p>
                  </a:txBody>
                  <a:tcPr/>
                </a:tc>
                <a:extLst>
                  <a:ext uri="{0D108BD9-81ED-4DB2-BD59-A6C34878D82A}">
                    <a16:rowId xmlns:a16="http://schemas.microsoft.com/office/drawing/2014/main" val="3246256092"/>
                  </a:ext>
                </a:extLst>
              </a:tr>
            </a:tbl>
          </a:graphicData>
        </a:graphic>
      </p:graphicFrame>
    </p:spTree>
    <p:extLst>
      <p:ext uri="{BB962C8B-B14F-4D97-AF65-F5344CB8AC3E}">
        <p14:creationId xmlns:p14="http://schemas.microsoft.com/office/powerpoint/2010/main" val="36233936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7914" y="1687286"/>
            <a:ext cx="9686698" cy="4223936"/>
          </a:xfrm>
        </p:spPr>
        <p:txBody>
          <a:bodyPr>
            <a:normAutofit/>
          </a:bodyPr>
          <a:lstStyle/>
          <a:p>
            <a:pPr marL="0" indent="0" algn="ctr" rtl="1">
              <a:buNone/>
            </a:pPr>
            <a:r>
              <a:rPr lang="fa-IR" sz="6600" dirty="0">
                <a:solidFill>
                  <a:schemeClr val="accent2">
                    <a:lumMod val="75000"/>
                  </a:schemeClr>
                </a:solidFill>
                <a:latin typeface="AP Yekan" panose="02000503030000020004" pitchFamily="2" charset="-78"/>
                <a:cs typeface="AP Yekan" panose="02000503030000020004" pitchFamily="2" charset="-78"/>
              </a:rPr>
              <a:t>پاینده باشید</a:t>
            </a:r>
            <a:endParaRPr lang="en-US" sz="6600" dirty="0">
              <a:solidFill>
                <a:schemeClr val="accent2">
                  <a:lumMod val="75000"/>
                </a:schemeClr>
              </a:solidFill>
              <a:latin typeface="AP Yekan" panose="02000503030000020004" pitchFamily="2" charset="-78"/>
              <a:cs typeface="AP Yekan" panose="02000503030000020004" pitchFamily="2" charset="-78"/>
            </a:endParaRPr>
          </a:p>
        </p:txBody>
      </p:sp>
    </p:spTree>
    <p:extLst>
      <p:ext uri="{BB962C8B-B14F-4D97-AF65-F5344CB8AC3E}">
        <p14:creationId xmlns:p14="http://schemas.microsoft.com/office/powerpoint/2010/main" val="27388754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rtl="1"/>
            <a:r>
              <a:rPr lang="fa-IR" b="1" dirty="0"/>
              <a:t>مراقبت آغوشی چیست و چرا اهمیت دارد؟</a:t>
            </a:r>
            <a:r>
              <a:rPr lang="fa-IR" dirty="0"/>
              <a:t> </a:t>
            </a:r>
            <a:br>
              <a:rPr lang="fa-IR" dirty="0"/>
            </a:br>
            <a:endParaRPr lang="en-US" dirty="0"/>
          </a:p>
        </p:txBody>
      </p:sp>
      <p:sp>
        <p:nvSpPr>
          <p:cNvPr id="3" name="Content Placeholder 2"/>
          <p:cNvSpPr>
            <a:spLocks noGrp="1"/>
          </p:cNvSpPr>
          <p:nvPr>
            <p:ph idx="1"/>
          </p:nvPr>
        </p:nvSpPr>
        <p:spPr>
          <a:xfrm>
            <a:off x="2589212" y="1709057"/>
            <a:ext cx="8915400" cy="4202165"/>
          </a:xfrm>
        </p:spPr>
        <p:txBody>
          <a:bodyPr/>
          <a:lstStyle/>
          <a:p>
            <a:pPr algn="just" rtl="1"/>
            <a:r>
              <a:rPr lang="fa-IR" sz="2800" dirty="0"/>
              <a:t>تعریف: یک روش طبیعي ميباشد که نوزاد به طور برهنه و عمودي بر روي سینه مادر وبین پستانهای مادر  در تماس مستقیم پوست به پوست قرار ميگیرد. </a:t>
            </a:r>
          </a:p>
          <a:p>
            <a:pPr algn="just" rtl="1"/>
            <a:r>
              <a:rPr lang="fa-IR" sz="2800" dirty="0"/>
              <a:t>گرچه مطالعات فراوان درسالهاي اخیر اثرات مفید آن را در نوزادان ترم نیز نشان داده ولي این روش به ویژه در مراقبت از </a:t>
            </a:r>
            <a:r>
              <a:rPr lang="fa-IR" sz="2800" b="1" dirty="0">
                <a:solidFill>
                  <a:srgbClr val="FF0000"/>
                </a:solidFill>
              </a:rPr>
              <a:t>نوزادان کم وزن (کمتر از  2500گرم) بسیار مفید است.</a:t>
            </a:r>
          </a:p>
          <a:p>
            <a:pPr algn="r" rtl="1"/>
            <a:endParaRPr lang="fa-IR" b="1" dirty="0">
              <a:solidFill>
                <a:srgbClr val="FF0000"/>
              </a:solidFill>
            </a:endParaRPr>
          </a:p>
          <a:p>
            <a:pPr algn="r" rtl="1"/>
            <a:endParaRPr lang="en-US" b="1" dirty="0">
              <a:solidFill>
                <a:srgbClr val="FF0000"/>
              </a:solidFill>
            </a:endParaRPr>
          </a:p>
        </p:txBody>
      </p:sp>
    </p:spTree>
    <p:extLst>
      <p:ext uri="{BB962C8B-B14F-4D97-AF65-F5344CB8AC3E}">
        <p14:creationId xmlns:p14="http://schemas.microsoft.com/office/powerpoint/2010/main" val="1203287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106719"/>
          </a:xfrm>
        </p:spPr>
        <p:txBody>
          <a:bodyPr>
            <a:normAutofit/>
          </a:bodyPr>
          <a:lstStyle/>
          <a:p>
            <a:pPr algn="ctr" rtl="1"/>
            <a:r>
              <a:rPr lang="fa-IR" sz="3200" b="1" dirty="0"/>
              <a:t>تاریخچه مراقبت آغوشی در دنیا </a:t>
            </a:r>
            <a:endParaRPr lang="en-US" sz="3200" b="1" dirty="0"/>
          </a:p>
        </p:txBody>
      </p:sp>
      <p:sp>
        <p:nvSpPr>
          <p:cNvPr id="3" name="Content Placeholder 2"/>
          <p:cNvSpPr>
            <a:spLocks noGrp="1"/>
          </p:cNvSpPr>
          <p:nvPr>
            <p:ph idx="1"/>
          </p:nvPr>
        </p:nvSpPr>
        <p:spPr/>
        <p:txBody>
          <a:bodyPr/>
          <a:lstStyle/>
          <a:p>
            <a:pPr algn="r" rtl="1"/>
            <a:r>
              <a:rPr lang="fa-IR" sz="2800" dirty="0"/>
              <a:t>اين روش براى اولين باردرسال  1970توسط دكتر مارتين و رى در بوگوتا و كلمبيا در مواجهه با ازدحام نوزادان در بخش مراقبت ويژه نوزادان و كمبود انكوباتور مورد استفاده قرار گرفت.</a:t>
            </a:r>
          </a:p>
          <a:p>
            <a:pPr algn="r" rtl="1"/>
            <a:r>
              <a:rPr lang="en-US" sz="2800" dirty="0"/>
              <a:t>KMC</a:t>
            </a:r>
            <a:r>
              <a:rPr lang="fa-IR" sz="2800" dirty="0"/>
              <a:t>در بسيارى از بيمارستانهاى كشورهاى اروپايى و آمريكايى مورد قبول واقع شده است. همچنين اين روش درچندين كشور آفريقايى و آسيايى نيز معرفى شده</a:t>
            </a:r>
            <a:r>
              <a:rPr lang="en-US" sz="2800" dirty="0"/>
              <a:t>. </a:t>
            </a:r>
          </a:p>
          <a:p>
            <a:pPr algn="r" rtl="1"/>
            <a:endParaRPr lang="en-US" dirty="0"/>
          </a:p>
        </p:txBody>
      </p:sp>
    </p:spTree>
    <p:extLst>
      <p:ext uri="{BB962C8B-B14F-4D97-AF65-F5344CB8AC3E}">
        <p14:creationId xmlns:p14="http://schemas.microsoft.com/office/powerpoint/2010/main" val="21804235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696" y="195944"/>
            <a:ext cx="10515600" cy="1092530"/>
          </a:xfrm>
        </p:spPr>
        <p:txBody>
          <a:bodyPr>
            <a:normAutofit fontScale="90000"/>
          </a:bodyPr>
          <a:lstStyle/>
          <a:p>
            <a:pPr algn="ctr" rtl="1"/>
            <a:r>
              <a:rPr lang="fa-IR" b="1" dirty="0"/>
              <a:t>اهداف مراقبت آغوشي مادر و نوزاد</a:t>
            </a:r>
            <a:r>
              <a:rPr lang="fa-IR" dirty="0"/>
              <a:t> </a:t>
            </a:r>
            <a:br>
              <a:rPr lang="fa-IR" dirty="0"/>
            </a:br>
            <a:endParaRPr lang="en-US" dirty="0"/>
          </a:p>
        </p:txBody>
      </p:sp>
      <p:sp>
        <p:nvSpPr>
          <p:cNvPr id="3" name="Content Placeholder 2"/>
          <p:cNvSpPr>
            <a:spLocks noGrp="1"/>
          </p:cNvSpPr>
          <p:nvPr>
            <p:ph idx="1"/>
          </p:nvPr>
        </p:nvSpPr>
        <p:spPr>
          <a:xfrm>
            <a:off x="403762" y="1092531"/>
            <a:ext cx="11385468" cy="5652652"/>
          </a:xfrm>
        </p:spPr>
        <p:txBody>
          <a:bodyPr>
            <a:noAutofit/>
          </a:bodyPr>
          <a:lstStyle/>
          <a:p>
            <a:pPr algn="r" rtl="1">
              <a:buFont typeface="Wingdings" panose="05000000000000000000" pitchFamily="2" charset="2"/>
              <a:buChar char="q"/>
            </a:pPr>
            <a:r>
              <a:rPr lang="fa-IR" sz="2400" dirty="0"/>
              <a:t>افزایش سطح سلامت جسماني نوزادان به ویژه نوزادان نارس </a:t>
            </a:r>
            <a:br>
              <a:rPr lang="fa-IR" sz="2400" dirty="0"/>
            </a:br>
            <a:r>
              <a:rPr lang="fa-IR" sz="2400" dirty="0"/>
              <a:t>بهبود روند رشد و تکامل شیرخواران بستری شده در بخش مراقبت ویژه نوزادان </a:t>
            </a:r>
          </a:p>
          <a:p>
            <a:pPr algn="r" rtl="1">
              <a:buFont typeface="Wingdings" panose="05000000000000000000" pitchFamily="2" charset="2"/>
              <a:buChar char="q"/>
            </a:pPr>
            <a:r>
              <a:rPr lang="fa-IR" sz="2400" dirty="0"/>
              <a:t>کاهش میزان استرس، افسردگی، عذاب وجدان و افزایش اعتماد به نفس و توانمندي والدین در مراقبت از نوزاد نارسشان </a:t>
            </a:r>
          </a:p>
          <a:p>
            <a:pPr algn="r" rtl="1">
              <a:buFont typeface="Wingdings" panose="05000000000000000000" pitchFamily="2" charset="2"/>
              <a:buChar char="q"/>
            </a:pPr>
            <a:r>
              <a:rPr lang="fa-IR" sz="2400" dirty="0"/>
              <a:t>بهبود روش مراقبت از نوزادان نارس در بیمارستان و منزل </a:t>
            </a:r>
          </a:p>
          <a:p>
            <a:pPr algn="r" rtl="1">
              <a:buFont typeface="Wingdings" panose="05000000000000000000" pitchFamily="2" charset="2"/>
              <a:buChar char="q"/>
            </a:pPr>
            <a:r>
              <a:rPr lang="fa-IR" sz="2400" dirty="0"/>
              <a:t> افزایش میزان ارتباط عاطفی و دلبستگی بین نوزاد و والدین </a:t>
            </a:r>
            <a:br>
              <a:rPr lang="fa-IR" sz="2400" dirty="0"/>
            </a:br>
            <a:r>
              <a:rPr lang="fa-IR" sz="2400" dirty="0"/>
              <a:t>  افزایش توانمندی والدین نوزاد ناتوان براي درگیري عمیق آنها به عنوان مراقبین سلامت نوزاد شان </a:t>
            </a:r>
          </a:p>
          <a:p>
            <a:pPr algn="r" rtl="1">
              <a:buFont typeface="Wingdings" panose="05000000000000000000" pitchFamily="2" charset="2"/>
              <a:buChar char="q"/>
            </a:pPr>
            <a:r>
              <a:rPr lang="fa-IR" sz="2400" dirty="0"/>
              <a:t>ارتقاء تغذیه با شیر مادر براي نوزادان نارس و آشنایي با روشهای مختلف شیردهي </a:t>
            </a:r>
          </a:p>
          <a:p>
            <a:pPr algn="r" rtl="1">
              <a:buFont typeface="Wingdings" panose="05000000000000000000" pitchFamily="2" charset="2"/>
              <a:buChar char="q"/>
            </a:pPr>
            <a:r>
              <a:rPr lang="fa-IR" sz="2400" dirty="0"/>
              <a:t> </a:t>
            </a:r>
            <a:endParaRPr lang="en-US" sz="2400" dirty="0"/>
          </a:p>
        </p:txBody>
      </p:sp>
    </p:spTree>
    <p:extLst>
      <p:ext uri="{BB962C8B-B14F-4D97-AF65-F5344CB8AC3E}">
        <p14:creationId xmlns:p14="http://schemas.microsoft.com/office/powerpoint/2010/main" val="33045335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a:t>اهداف مراقبت آغوشي مادر و نوزاد</a:t>
            </a:r>
            <a:r>
              <a:rPr lang="fa-IR" dirty="0"/>
              <a:t> </a:t>
            </a:r>
            <a:br>
              <a:rPr lang="fa-IR" dirty="0"/>
            </a:br>
            <a:endParaRPr lang="en-US" dirty="0"/>
          </a:p>
        </p:txBody>
      </p:sp>
      <p:sp>
        <p:nvSpPr>
          <p:cNvPr id="3" name="Content Placeholder 2"/>
          <p:cNvSpPr>
            <a:spLocks noGrp="1"/>
          </p:cNvSpPr>
          <p:nvPr>
            <p:ph idx="1"/>
          </p:nvPr>
        </p:nvSpPr>
        <p:spPr>
          <a:xfrm>
            <a:off x="1850571" y="1469571"/>
            <a:ext cx="9654041" cy="4441651"/>
          </a:xfrm>
        </p:spPr>
        <p:txBody>
          <a:bodyPr>
            <a:normAutofit/>
          </a:bodyPr>
          <a:lstStyle/>
          <a:p>
            <a:pPr algn="r" rtl="1"/>
            <a:r>
              <a:rPr lang="fa-IR" sz="2400" dirty="0"/>
              <a:t>کنترل دقیق تر رشد نوزاد نارس و انجام مداخلات لازم به منظور پرکردن خلاء زمانی ناشی از تولد زودتر از موعد نوزادان نارس </a:t>
            </a:r>
            <a:br>
              <a:rPr lang="fa-IR" sz="2400" dirty="0"/>
            </a:br>
            <a:r>
              <a:rPr lang="fa-IR" sz="2400" dirty="0"/>
              <a:t>ایجاد فرصت براي بقاء و کیفیت بهتر زندگي نوزادان نارس </a:t>
            </a:r>
            <a:br>
              <a:rPr lang="fa-IR" sz="2400" dirty="0"/>
            </a:br>
            <a:endParaRPr lang="fa-IR" sz="2400" dirty="0"/>
          </a:p>
          <a:p>
            <a:pPr algn="r" rtl="1"/>
            <a:r>
              <a:rPr lang="fa-IR" sz="2400" dirty="0"/>
              <a:t>کاهش مرگ و میر نوزادان به ویژه نوزادان نارس که هدف اصلی و نهایی میباشد </a:t>
            </a:r>
            <a:br>
              <a:rPr lang="fa-IR" sz="2400" dirty="0"/>
            </a:br>
            <a:endParaRPr lang="en-US" sz="2400" dirty="0"/>
          </a:p>
          <a:p>
            <a:pPr algn="r" rtl="1"/>
            <a:r>
              <a:rPr lang="fa-IR" sz="2400" dirty="0"/>
              <a:t>انساني کردن تکنولوژي با مراقبت آغوشي زود هنگام در بخشهاي مراقبتهاي ویژه نوزادان </a:t>
            </a:r>
            <a:br>
              <a:rPr lang="fa-IR" sz="2400" dirty="0"/>
            </a:br>
            <a:br>
              <a:rPr lang="fa-IR" sz="2400" dirty="0"/>
            </a:br>
            <a:endParaRPr lang="en-US" sz="2400" dirty="0"/>
          </a:p>
        </p:txBody>
      </p:sp>
    </p:spTree>
    <p:extLst>
      <p:ext uri="{BB962C8B-B14F-4D97-AF65-F5344CB8AC3E}">
        <p14:creationId xmlns:p14="http://schemas.microsoft.com/office/powerpoint/2010/main" val="22706123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881784"/>
          </a:xfrm>
        </p:spPr>
        <p:txBody>
          <a:bodyPr/>
          <a:lstStyle/>
          <a:p>
            <a:pPr algn="ctr" rtl="1"/>
            <a:r>
              <a:rPr lang="fa-IR" dirty="0"/>
              <a:t>مزایای مراقبت آغوشی</a:t>
            </a:r>
            <a:endParaRPr lang="en-US" dirty="0"/>
          </a:p>
        </p:txBody>
      </p:sp>
      <p:sp>
        <p:nvSpPr>
          <p:cNvPr id="3" name="Content Placeholder 2"/>
          <p:cNvSpPr>
            <a:spLocks noGrp="1"/>
          </p:cNvSpPr>
          <p:nvPr>
            <p:ph idx="1"/>
          </p:nvPr>
        </p:nvSpPr>
        <p:spPr>
          <a:xfrm>
            <a:off x="838199" y="1341912"/>
            <a:ext cx="10989623" cy="4835051"/>
          </a:xfrm>
        </p:spPr>
        <p:txBody>
          <a:bodyPr>
            <a:noAutofit/>
          </a:bodyPr>
          <a:lstStyle/>
          <a:p>
            <a:pPr algn="just" rtl="1"/>
            <a:r>
              <a:rPr lang="fa-IR" sz="2400" dirty="0"/>
              <a:t>تماس پوست با پوست بین مادر و نوزاد ،در این روش نه تنها در مدت بستري در بیمارستان بلکه بعد ازترخیص نیز موجب افزایش تغذیه انحصاري با شیر مادر و افزایش تولید شیر مادر ميگردد.</a:t>
            </a:r>
          </a:p>
          <a:p>
            <a:pPr algn="just" rtl="1"/>
            <a:r>
              <a:rPr lang="fa-IR" sz="2400" dirty="0"/>
              <a:t>مراقبت آغوشي در مقایسه باانکوباتور سبب حفظ بیشتر دماي طبیعي بدن نوزاد، پیشگیري از هیپوترمي و گرم شدن بهتر و طبیعي تر درنوزاد هیپوترم ميشود.</a:t>
            </a:r>
          </a:p>
          <a:p>
            <a:pPr algn="just" rtl="1"/>
            <a:r>
              <a:rPr lang="fa-IR" sz="2400" dirty="0"/>
              <a:t>مراقبت آغوشي باعث کاهش استفراغ، مشکلات تنفسي، عفونت، گریه نوزاد و... ميشود.</a:t>
            </a:r>
          </a:p>
          <a:p>
            <a:pPr algn="just" rtl="1"/>
            <a:r>
              <a:rPr lang="fa-IR" sz="2400" dirty="0"/>
              <a:t>مراقبت آغوشي پنج حس اصلي در نوزاد را تقویت ميکند:</a:t>
            </a:r>
          </a:p>
          <a:p>
            <a:pPr marL="0" indent="0" algn="just" rtl="1">
              <a:buNone/>
            </a:pPr>
            <a:r>
              <a:rPr lang="fa-IR" sz="2400" dirty="0"/>
              <a:t>- نوزاد حرارت مادرش را از طریق تماس پوست به پوست حس ميکند (لامسه،) به صداي مادر و تپش قلب او گوش ميدهد (شنوایي،) پستان مادرش را ميمکد (چشایي،) با مادر تماس چشمي دارد (بینایي،) و بوي مادر راحس ميکند (بویایي.)</a:t>
            </a:r>
            <a:endParaRPr lang="en-US" sz="2400" dirty="0"/>
          </a:p>
        </p:txBody>
      </p:sp>
    </p:spTree>
    <p:extLst>
      <p:ext uri="{BB962C8B-B14F-4D97-AF65-F5344CB8AC3E}">
        <p14:creationId xmlns:p14="http://schemas.microsoft.com/office/powerpoint/2010/main" val="3675175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665018"/>
            <a:ext cx="10515600" cy="5511945"/>
          </a:xfrm>
        </p:spPr>
        <p:txBody>
          <a:bodyPr>
            <a:normAutofit/>
          </a:bodyPr>
          <a:lstStyle/>
          <a:p>
            <a:pPr algn="r" rtl="1"/>
            <a:r>
              <a:rPr lang="fa-IR" sz="2800" dirty="0"/>
              <a:t>نوزاد در روش مراقبت آغوشي، از وزنگیري بهتري برخوردار است</a:t>
            </a:r>
          </a:p>
          <a:p>
            <a:pPr algn="r" rtl="1"/>
            <a:r>
              <a:rPr lang="fa-IR" sz="2800" dirty="0"/>
              <a:t>مراقبت آغوشی باعث تنظیم ضربان قلب ،تنفس ،و بهبود اکسیژن رسانی در نوزاد می شود.</a:t>
            </a:r>
          </a:p>
          <a:p>
            <a:pPr algn="r" rtl="1"/>
            <a:r>
              <a:rPr lang="fa-IR" sz="2800" dirty="0"/>
              <a:t>تأثیر روحي و رواني :مادران در طي مراقبت آغوشي استرس کمتري نسبت به مراقبت نوزاد با انکوباتور دارند.مادران این روش را ترجیح داده و آن راسبب افزایش آرامش، اعتماد به نفس و احساس توانایي و رضایت از خود ميدانند و از این که ميتوانند براي نوزاد نارسشان کاري انجام دهند، احساس خوشایندي دارند .</a:t>
            </a:r>
          </a:p>
          <a:p>
            <a:pPr algn="r" rtl="1"/>
            <a:r>
              <a:rPr lang="fa-IR" sz="2800" dirty="0"/>
              <a:t>باعث کاهش بار کاری کارکنان بیمارستانی میگردد .</a:t>
            </a:r>
          </a:p>
          <a:p>
            <a:pPr algn="r" rtl="1"/>
            <a:r>
              <a:rPr lang="fa-IR" sz="2800" dirty="0"/>
              <a:t>احتمال ترخیص زودتر ازبیمارستان را افزایش میدهد .</a:t>
            </a:r>
          </a:p>
          <a:p>
            <a:pPr algn="r" rtl="1"/>
            <a:r>
              <a:rPr lang="fa-IR" sz="2800" dirty="0"/>
              <a:t>انجام مراقبت آغوشی، مرگ و میر نوزادان نارس را کاهش میدهد.</a:t>
            </a:r>
            <a:endParaRPr lang="en-US" sz="2800" dirty="0"/>
          </a:p>
        </p:txBody>
      </p:sp>
    </p:spTree>
    <p:extLst>
      <p:ext uri="{BB962C8B-B14F-4D97-AF65-F5344CB8AC3E}">
        <p14:creationId xmlns:p14="http://schemas.microsoft.com/office/powerpoint/2010/main" val="1935133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5257" y="624110"/>
            <a:ext cx="9719355" cy="1280890"/>
          </a:xfrm>
        </p:spPr>
        <p:txBody>
          <a:bodyPr>
            <a:normAutofit/>
          </a:bodyPr>
          <a:lstStyle/>
          <a:p>
            <a:pPr algn="ctr" rtl="1"/>
            <a:r>
              <a:rPr lang="fa-IR" dirty="0"/>
              <a:t>دو شیوه برای اجرای آن وجود دارد شامل : </a:t>
            </a:r>
            <a:br>
              <a:rPr lang="fa-IR" dirty="0"/>
            </a:br>
            <a:endParaRPr lang="en-US" dirty="0"/>
          </a:p>
        </p:txBody>
      </p:sp>
      <p:sp>
        <p:nvSpPr>
          <p:cNvPr id="3" name="Content Placeholder 2"/>
          <p:cNvSpPr>
            <a:spLocks noGrp="1"/>
          </p:cNvSpPr>
          <p:nvPr>
            <p:ph idx="1"/>
          </p:nvPr>
        </p:nvSpPr>
        <p:spPr>
          <a:xfrm>
            <a:off x="685801" y="1781299"/>
            <a:ext cx="10131425" cy="4845132"/>
          </a:xfrm>
        </p:spPr>
        <p:txBody>
          <a:bodyPr>
            <a:noAutofit/>
          </a:bodyPr>
          <a:lstStyle/>
          <a:p>
            <a:pPr algn="r" rtl="1"/>
            <a:r>
              <a:rPr lang="fa-IR" sz="2400" b="1" dirty="0"/>
              <a:t>مراقبت آغوشی مداوم</a:t>
            </a:r>
            <a:r>
              <a:rPr lang="fa-IR" sz="2400" dirty="0"/>
              <a:t> </a:t>
            </a:r>
          </a:p>
          <a:p>
            <a:pPr marL="0" indent="0" algn="r" rtl="1">
              <a:buNone/>
            </a:pPr>
            <a:r>
              <a:rPr lang="fa-IR" sz="2400" dirty="0"/>
              <a:t>نوعی از مراقبت آغوشی است که نوزاد به صورت 24ساعته بر روی سینه مادرمراقبت میشود. (به استثناي موارد خاص مانند حمام کردن مادر و مواردي موقت و کوتاه مدت که ميتواند</a:t>
            </a:r>
            <a:br>
              <a:rPr lang="fa-IR" sz="2400" dirty="0"/>
            </a:br>
            <a:r>
              <a:rPr lang="fa-IR" sz="2400" dirty="0"/>
              <a:t>به فرد جایگزین تحویل ميشود.) نوع 24ساعته را میتوان برای هفته</a:t>
            </a:r>
            <a:r>
              <a:rPr lang="en-US" sz="2400" dirty="0"/>
              <a:t> </a:t>
            </a:r>
            <a:r>
              <a:rPr lang="fa-IR" sz="2400" dirty="0"/>
              <a:t>های متوالی ادامه داد </a:t>
            </a:r>
            <a:br>
              <a:rPr lang="fa-IR" sz="2400" dirty="0"/>
            </a:br>
            <a:endParaRPr lang="fa-IR" sz="2400" dirty="0"/>
          </a:p>
          <a:p>
            <a:pPr algn="r" rtl="1"/>
            <a:r>
              <a:rPr lang="fa-IR" sz="2400" b="1" dirty="0"/>
              <a:t>مراقبت آغوشی متناوب:</a:t>
            </a:r>
            <a:r>
              <a:rPr lang="fa-IR" sz="2400" dirty="0"/>
              <a:t> نوعی از مراقبت است که نوزاد به صورت متناوب بر روی سینه مادر و داخل انکوباتور مراقبت میشود. (انجام مراقبت آغوشي به صورت چند بار در روز و هربار حداقل یک ساعت)</a:t>
            </a:r>
            <a:br>
              <a:rPr lang="fa-IR" sz="2400" dirty="0"/>
            </a:br>
            <a:endParaRPr lang="en-US" sz="2400" dirty="0"/>
          </a:p>
        </p:txBody>
      </p:sp>
    </p:spTree>
    <p:extLst>
      <p:ext uri="{BB962C8B-B14F-4D97-AF65-F5344CB8AC3E}">
        <p14:creationId xmlns:p14="http://schemas.microsoft.com/office/powerpoint/2010/main" val="3827552789"/>
      </p:ext>
    </p:extLst>
  </p:cSld>
  <p:clrMapOvr>
    <a:masterClrMapping/>
  </p:clrMapOvr>
</p:sld>
</file>

<file path=ppt/theme/theme1.xml><?xml version="1.0" encoding="utf-8"?>
<a:theme xmlns:a="http://schemas.openxmlformats.org/drawingml/2006/main" name="Wisp">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4F34B87B-9C7A-41AE-A6CB-48536223DFFD}"/>
    </a:ext>
  </a:extLst>
</a:theme>
</file>

<file path=docProps/app.xml><?xml version="1.0" encoding="utf-8"?>
<Properties xmlns="http://schemas.openxmlformats.org/officeDocument/2006/extended-properties" xmlns:vt="http://schemas.openxmlformats.org/officeDocument/2006/docPropsVTypes">
  <Template>Wisp</Template>
  <TotalTime>1094</TotalTime>
  <Words>2254</Words>
  <Application>Microsoft Office PowerPoint</Application>
  <PresentationFormat>Widescreen</PresentationFormat>
  <Paragraphs>124</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AP Yekan</vt:lpstr>
      <vt:lpstr>Arial</vt:lpstr>
      <vt:lpstr>Century Gothic</vt:lpstr>
      <vt:lpstr>Elephant</vt:lpstr>
      <vt:lpstr>Wingdings</vt:lpstr>
      <vt:lpstr>Wingdings 3</vt:lpstr>
      <vt:lpstr>Wisp</vt:lpstr>
      <vt:lpstr>مراقبت آغوشی مادر و نوزاد</vt:lpstr>
      <vt:lpstr>PowerPoint Presentation</vt:lpstr>
      <vt:lpstr>مراقبت آغوشی چیست و چرا اهمیت دارد؟  </vt:lpstr>
      <vt:lpstr>تاریخچه مراقبت آغوشی در دنیا </vt:lpstr>
      <vt:lpstr>اهداف مراقبت آغوشي مادر و نوزاد  </vt:lpstr>
      <vt:lpstr>اهداف مراقبت آغوشي مادر و نوزاد  </vt:lpstr>
      <vt:lpstr>مزایای مراقبت آغوشی</vt:lpstr>
      <vt:lpstr>PowerPoint Presentation</vt:lpstr>
      <vt:lpstr>دو شیوه برای اجرای آن وجود دارد شامل :  </vt:lpstr>
      <vt:lpstr>PowerPoint Presentation</vt:lpstr>
      <vt:lpstr>چه نوزادي را ميتوان مراقبت آغوشي نمود؟  </vt:lpstr>
      <vt:lpstr>چه کسی می تواند مراقبت آغوشی انجام دهد؟</vt:lpstr>
      <vt:lpstr>PowerPoint Presentation</vt:lpstr>
      <vt:lpstr>PowerPoint Presentation</vt:lpstr>
      <vt:lpstr>آمادگی لازم برای شروع مراقبت آغوشی</vt:lpstr>
      <vt:lpstr>آمادگی نوزاد :</vt:lpstr>
      <vt:lpstr>آمادگی مادر: </vt:lpstr>
      <vt:lpstr>طول مدت انجام مراقبت آغوشی </vt:lpstr>
      <vt:lpstr>مراقبت آغوشي در منزل</vt:lpstr>
      <vt:lpstr>در هنگام مراقبت آغوشي در منزل به موارد زیر توجه گردد:  </vt:lpstr>
      <vt:lpstr>نوزادان با مراقبت آغوشي در منزل:</vt:lpstr>
      <vt:lpstr>مراجعات بالیني نوزاد پس از ترخیص از بیمارستان  </vt:lpstr>
      <vt:lpstr>PowerPoint Presentation</vt:lpstr>
      <vt:lpstr>زمان اتمام مراقبت آغوشی :</vt:lpstr>
      <vt:lpstr>چه موانعی در سر راه اجرای برنامه KMCاست ؟</vt:lpstr>
      <vt:lpstr>PowerPoint Presentation</vt:lpstr>
    </vt:vector>
  </TitlesOfParts>
  <Company>home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مراقبت آغوشی مادر و نوزاد</dc:title>
  <dc:creator>mojgan fatoorche</dc:creator>
  <cp:lastModifiedBy>pc</cp:lastModifiedBy>
  <cp:revision>112</cp:revision>
  <dcterms:created xsi:type="dcterms:W3CDTF">2020-12-09T07:43:53Z</dcterms:created>
  <dcterms:modified xsi:type="dcterms:W3CDTF">2022-07-12T04:37:51Z</dcterms:modified>
</cp:coreProperties>
</file>